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710" r:id="rId2"/>
    <p:sldId id="531" r:id="rId3"/>
    <p:sldId id="711" r:id="rId4"/>
    <p:sldId id="586" r:id="rId5"/>
    <p:sldId id="575" r:id="rId6"/>
    <p:sldId id="563" r:id="rId7"/>
    <p:sldId id="712" r:id="rId8"/>
    <p:sldId id="577" r:id="rId9"/>
    <p:sldId id="713" r:id="rId10"/>
    <p:sldId id="590" r:id="rId11"/>
    <p:sldId id="578" r:id="rId12"/>
    <p:sldId id="579" r:id="rId13"/>
    <p:sldId id="580" r:id="rId14"/>
    <p:sldId id="714" r:id="rId15"/>
    <p:sldId id="589" r:id="rId16"/>
    <p:sldId id="581" r:id="rId17"/>
    <p:sldId id="715" r:id="rId18"/>
    <p:sldId id="582" r:id="rId19"/>
    <p:sldId id="569" r:id="rId20"/>
    <p:sldId id="716" r:id="rId21"/>
    <p:sldId id="570" r:id="rId22"/>
    <p:sldId id="583" r:id="rId23"/>
    <p:sldId id="717" r:id="rId24"/>
    <p:sldId id="591" r:id="rId25"/>
    <p:sldId id="592" r:id="rId26"/>
    <p:sldId id="718" r:id="rId27"/>
    <p:sldId id="564" r:id="rId28"/>
    <p:sldId id="584" r:id="rId29"/>
    <p:sldId id="588" r:id="rId30"/>
    <p:sldId id="587" r:id="rId31"/>
    <p:sldId id="719" r:id="rId32"/>
    <p:sldId id="40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C00"/>
    <a:srgbClr val="002060"/>
    <a:srgbClr val="195979"/>
    <a:srgbClr val="FFC83D"/>
    <a:srgbClr val="FFFF00"/>
    <a:srgbClr val="EA6B66"/>
    <a:srgbClr val="00994D"/>
    <a:srgbClr val="007F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ggingface.co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D082-5364-76A3-B949-AFCDD7830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891652"/>
            <a:ext cx="12191999" cy="1796130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Part 4 – Generative AI with the Hugging Face Ecosystem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088BF9-AB07-AB82-93C3-C22A14AC0DE7}"/>
              </a:ext>
            </a:extLst>
          </p:cNvPr>
          <p:cNvSpPr txBox="1">
            <a:spLocks/>
          </p:cNvSpPr>
          <p:nvPr/>
        </p:nvSpPr>
        <p:spPr>
          <a:xfrm>
            <a:off x="4348428" y="3222771"/>
            <a:ext cx="3495144" cy="453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24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>
                <a:solidFill>
                  <a:srgbClr val="002060"/>
                </a:solidFill>
                <a:latin typeface="Avenir Next LT Pro Light" panose="020B03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gradFill>
                  <a:gsLst>
                    <a:gs pos="29000">
                      <a:srgbClr val="041462"/>
                    </a:gs>
                    <a:gs pos="85000">
                      <a:srgbClr val="1B5CE0"/>
                    </a:gs>
                  </a:gsLst>
                  <a:lin ang="2700000" scaled="0"/>
                </a:gradFill>
                <a:latin typeface="+mn-lt"/>
              </a:rPr>
              <a:t>Quang Duong</a:t>
            </a: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F8F66FB-6CBF-E018-32C5-69338F4B89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389534" y="4726699"/>
            <a:ext cx="1412931" cy="123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5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C01D-BEF7-3B15-A8A0-D6914D31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301C-516F-FBEC-2FFD-AC4B4279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download/upload an open-source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Datasets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download/upload an open-source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Spaces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Where you can inspire applications built upon open-source models and datasets under a light web-application interface with </a:t>
            </a:r>
            <a:r>
              <a:rPr lang="en-US" dirty="0" err="1"/>
              <a:t>Streamlit</a:t>
            </a:r>
            <a:r>
              <a:rPr lang="en-US" dirty="0"/>
              <a:t> or </a:t>
            </a:r>
            <a:r>
              <a:rPr lang="en-US" dirty="0" err="1"/>
              <a:t>Gradio</a:t>
            </a: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2F48F14-7B9F-4580-0A99-6E28BC8D0E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22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4412E-DB05-A399-74AD-B3BD6AE65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430" y="1495500"/>
            <a:ext cx="9621139" cy="5362500"/>
          </a:xfrm>
          <a:prstGeom prst="rect">
            <a:avLst/>
          </a:prstGeom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E530D6F-BC13-16D2-FCA2-66D10D32F8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28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B4366-302D-49C7-09FE-3F010EC6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71" y="1459167"/>
            <a:ext cx="9749658" cy="5398833"/>
          </a:xfrm>
          <a:prstGeom prst="rect">
            <a:avLst/>
          </a:prstGeom>
        </p:spPr>
      </p:pic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0CBB991-EC5B-A41F-CA0F-40DF17606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13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 | Spaces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46C7D16-6A0B-9153-4199-93C1616C17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68ABBC-298F-4455-F8DF-FE794E12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856" y="1391723"/>
            <a:ext cx="9118289" cy="546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52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99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FB59-D766-8226-EEB2-B16C3EE6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3B0B-1E5A-3AF8-2AF4-3ED718C79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Transformers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datasets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Datasets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 evaluation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Evaluate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And many more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Accelerate, PEFT, etc.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AB72129-7ADA-E400-001B-CD3593C324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38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00D7-B468-E3E8-5B85-103FE7775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Docs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A4257-F723-9474-A0EA-178D6C56C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37" y="1392195"/>
            <a:ext cx="9277325" cy="5465805"/>
          </a:xfrm>
          <a:prstGeom prst="rect">
            <a:avLst/>
          </a:prstGeom>
        </p:spPr>
      </p:pic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201FF101-EAC8-883D-A3B9-B71E567AFA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8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5619342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637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880AA-DFA3-A67F-7F2F-CA0F122D8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608"/>
            <a:ext cx="12192000" cy="41801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2C19807-D84E-397D-D5B0-94129B882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Transformers</a:t>
            </a:r>
          </a:p>
        </p:txBody>
      </p:sp>
      <p:pic>
        <p:nvPicPr>
          <p:cNvPr id="11" name="Picture 10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C3E4360-8160-87E1-FACB-C97E4141A1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5B67E1-0AAF-AE92-F63A-6C4433267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6802"/>
            <a:ext cx="12192000" cy="319348"/>
          </a:xfrm>
          <a:prstGeom prst="rect">
            <a:avLst/>
          </a:prstGeom>
        </p:spPr>
      </p:pic>
      <p:pic>
        <p:nvPicPr>
          <p:cNvPr id="2" name="Picture 8" descr="pypi · GitHub Topics · GitHub">
            <a:extLst>
              <a:ext uri="{FF2B5EF4-FFF2-40B4-BE49-F238E27FC236}">
                <a16:creationId xmlns:a16="http://schemas.microsoft.com/office/drawing/2014/main" id="{266D09A3-C2D9-63AB-249C-D3486FE99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966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EFBA-0B52-8324-C545-CBC348C9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2685E1-9196-62AD-11F8-2E9226D60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595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 Simplicity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A standardized interface to a wide range of transformer models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sz="2400" dirty="0"/>
              <a:t>Implementing code and tools to adapt transformer models to new use cases</a:t>
            </a:r>
          </a:p>
          <a:p>
            <a:r>
              <a:rPr lang="en-US" dirty="0"/>
              <a:t>Deep learning frameworks</a:t>
            </a:r>
          </a:p>
          <a:p>
            <a:pPr lvl="1"/>
            <a:r>
              <a:rPr lang="en-US" sz="2000" dirty="0" err="1"/>
              <a:t>PyTorch</a:t>
            </a:r>
            <a:r>
              <a:rPr lang="en-US" sz="2000" dirty="0"/>
              <a:t>, TensorFlow, and JAX.</a:t>
            </a:r>
          </a:p>
          <a:p>
            <a:pPr lvl="1"/>
            <a:r>
              <a:rPr lang="en-US" sz="2000" dirty="0"/>
              <a:t>Easily switch between them</a:t>
            </a:r>
          </a:p>
          <a:p>
            <a:r>
              <a:rPr lang="en-US" dirty="0"/>
              <a:t>Task-specific heads</a:t>
            </a:r>
          </a:p>
          <a:p>
            <a:pPr lvl="1"/>
            <a:r>
              <a:rPr lang="en-US" sz="2400" dirty="0"/>
              <a:t>Easily fine-tune transformers on downstream tasks, such as text classification, summarization, name entity recognition, question answering,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95E6F-E0C8-9BD1-5FAD-932C6AFCB546}"/>
              </a:ext>
            </a:extLst>
          </p:cNvPr>
          <p:cNvSpPr txBox="1"/>
          <p:nvPr/>
        </p:nvSpPr>
        <p:spPr>
          <a:xfrm>
            <a:off x="6777547" y="582067"/>
            <a:ext cx="5414453" cy="569386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necessary libraries from Hugging Face's transformers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transformers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model name, e.g. a pre-trained BERT model for multilingual sentiment analysis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nlptown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bert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-base-multilingual-uncased-sentiment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AutoModelForSequenceClassification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pre-trained tokenizer associated with the model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AutoTokenizer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from_pretrained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Create a pipeline for sentiment analysis, using the specified model and tokenizer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pipeline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sentiment-analysis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tokenizer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classifier to analyze the sentiment of a text string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classifier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We are very happy to show you the 🤗 Transformers library.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1A408-FDA4-5F06-6BF4-9A8EB04DC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547" y="6354762"/>
            <a:ext cx="3810000" cy="276225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28A454C4-E180-0D49-F9C2-881C56FEE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371656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C2E363-A3AC-D7C6-618A-E6C425ABC5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21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58734-92B0-10D9-3861-E337AAA42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obtain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76A1-B621-6291-0B0F-07CC4EC22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Introduction to Hugging Face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Hugging Face Hubs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Datasets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Spaces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Hugging Face Libraries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Transformers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Datasets,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 Evaluate,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Practical guides with Hugging 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Fine-Tuning a pre-trained Language Model with Hugging 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End-to-End Fine-Tuning Example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Sharing Your Model</a:t>
            </a:r>
          </a:p>
        </p:txBody>
      </p:sp>
    </p:spTree>
    <p:extLst>
      <p:ext uri="{BB962C8B-B14F-4D97-AF65-F5344CB8AC3E}">
        <p14:creationId xmlns:p14="http://schemas.microsoft.com/office/powerpoint/2010/main" val="30744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055462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300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E37E11-21C5-FBC8-E6E9-37E9AA31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62" y="1728992"/>
            <a:ext cx="11024075" cy="49764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8" descr="pypi · GitHub Topics · GitHub">
            <a:extLst>
              <a:ext uri="{FF2B5EF4-FFF2-40B4-BE49-F238E27FC236}">
                <a16:creationId xmlns:a16="http://schemas.microsoft.com/office/drawing/2014/main" id="{578486D4-7311-EC82-B03B-EF16660A6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E5A50E8F-7B0D-81D6-F812-3A94340113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335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Standardized dataset interface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Standardized interface for thousands of datasets that can be found on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Smart caching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Do not have to redo the reprocessing each time running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Memory mapping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Store the contents of a file in virtual memory and enable multiple processes to modify a file more efficiently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Panda, </a:t>
            </a:r>
            <a:r>
              <a:rPr lang="en-US" dirty="0" err="1"/>
              <a:t>Numpy</a:t>
            </a:r>
            <a:r>
              <a:rPr lang="en-US" dirty="0"/>
              <a:t> friendly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Be interoperable with popular frameworks like Pandas and NumPy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502112" y="73065"/>
            <a:ext cx="5423731" cy="375487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from the datasets library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datasets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name of the dataset we want to load. In this case, it's the "emotion"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emotion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Use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function to load the specified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load_dataset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dataset_name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loaded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first sample from the 'train' split of the dataset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C6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BB33-ED5A-E1F0-6351-099BBDFC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12" y="3913905"/>
            <a:ext cx="3414198" cy="2871030"/>
          </a:xfrm>
          <a:prstGeom prst="rect">
            <a:avLst/>
          </a:prstGeom>
        </p:spPr>
      </p:pic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64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13743" y="3730746"/>
            <a:ext cx="830807" cy="728917"/>
          </a:xfrm>
          <a:prstGeom prst="rect">
            <a:avLst/>
          </a:prstGeom>
        </p:spPr>
      </p:pic>
      <p:pic>
        <p:nvPicPr>
          <p:cNvPr id="5" name="Picture 8" descr="pypi · GitHub Topics · GitHub">
            <a:extLst>
              <a:ext uri="{FF2B5EF4-FFF2-40B4-BE49-F238E27FC236}">
                <a16:creationId xmlns:a16="http://schemas.microsoft.com/office/drawing/2014/main" id="{64563F37-357D-3D6B-FC8D-DA558F9A8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4012733" y="3848944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432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pic>
        <p:nvPicPr>
          <p:cNvPr id="6" name="Picture 8" descr="pypi · GitHub Topics · GitHub">
            <a:extLst>
              <a:ext uri="{FF2B5EF4-FFF2-40B4-BE49-F238E27FC236}">
                <a16:creationId xmlns:a16="http://schemas.microsoft.com/office/drawing/2014/main" id="{DD6363E1-8863-E2E8-3854-358D76E2F9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29AEAF-5984-6AC7-E2DD-91B810C4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DA2E30CB-F2FB-BB11-183A-B67D16F028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2F5B7F-53AD-D9E0-31E7-38E19D67A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77737"/>
            <a:ext cx="12192000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FD8A-2CE6-BB2B-F5FC-7E83715E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794A-26E6-2ECA-FC68-5F75D5F4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508" cy="442135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Evaluate models in a consistent and reproducible way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On local machine or in a distributed training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Access to a wide range of evaluation tools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Comparison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Measurement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CB79C-112E-C21A-3F43-5FE9B00950E7}"/>
              </a:ext>
            </a:extLst>
          </p:cNvPr>
          <p:cNvSpPr txBox="1"/>
          <p:nvPr/>
        </p:nvSpPr>
        <p:spPr>
          <a:xfrm>
            <a:off x="6638845" y="722546"/>
            <a:ext cx="5423731" cy="504753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Import the load function from the evaluate module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evaluate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load</a:t>
            </a: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Load the </a:t>
            </a:r>
            <a:r>
              <a:rPr lang="en-US" sz="1400" b="0" i="1" dirty="0" err="1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 (Stanford Question Answering Dataset) metric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squad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predictions.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prediction_text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Define the references </a:t>
            </a: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answers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answer_start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FF628C"/>
                </a:solidFill>
                <a:effectLst/>
                <a:latin typeface="Consolas" panose="020B0609020204030204" pitchFamily="49" charset="0"/>
              </a:rPr>
              <a:t>97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2024'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]},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5FF90"/>
                </a:solidFill>
                <a:effectLst/>
                <a:latin typeface="Consolas" panose="020B0609020204030204" pitchFamily="49" charset="0"/>
              </a:rPr>
              <a:t>12e13ze1r13e1t3156</a:t>
            </a:r>
            <a:r>
              <a:rPr lang="en-US" sz="1400" b="0" dirty="0">
                <a:solidFill>
                  <a:srgbClr val="92FC7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}]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Compute the metric for the given predictions and references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 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squad_metric</a:t>
            </a:r>
            <a:r>
              <a:rPr lang="en-US" sz="1400" b="0" dirty="0" err="1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EFFFF"/>
                </a:solidFill>
                <a:effectLst/>
                <a:latin typeface="Consolas" panose="020B0609020204030204" pitchFamily="49" charset="0"/>
              </a:rPr>
              <a:t>compute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(predictions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predictions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FB94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en-US" sz="1400" b="0" dirty="0">
                <a:solidFill>
                  <a:srgbClr val="E1EF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0088FF"/>
                </a:solidFill>
                <a:effectLst/>
                <a:latin typeface="Consolas" panose="020B0609020204030204" pitchFamily="49" charset="0"/>
              </a:rPr>
              <a:t># Print the results</a:t>
            </a:r>
            <a:endParaRPr lang="en-US" sz="1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results</a:t>
            </a:r>
          </a:p>
        </p:txBody>
      </p:sp>
      <p:pic>
        <p:nvPicPr>
          <p:cNvPr id="8" name="Picture 8" descr="pypi · GitHub Topics · GitHub">
            <a:extLst>
              <a:ext uri="{FF2B5EF4-FFF2-40B4-BE49-F238E27FC236}">
                <a16:creationId xmlns:a16="http://schemas.microsoft.com/office/drawing/2014/main" id="{794A7830-85C2-DF62-1BD6-3D30537C5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3106879" y="722546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51AAA21-FC21-9A3F-F250-0D30D5C9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7A6140-CF6B-A3A6-8806-5E1CD01D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845" y="6021549"/>
            <a:ext cx="27051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18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Fine-tuning a Pre-Trained Language Model with Hugging 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27280" y="375664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05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9F80-FA9C-FCC6-8543-7D55B901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72088" cy="1325563"/>
          </a:xfrm>
        </p:spPr>
        <p:txBody>
          <a:bodyPr/>
          <a:lstStyle/>
          <a:p>
            <a:r>
              <a:rPr lang="en-US" dirty="0"/>
              <a:t>Fine-tuning a Pre-Trained LM with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E3AA38-0661-0BBC-D4CC-75DCBAB9BC04}"/>
              </a:ext>
            </a:extLst>
          </p:cNvPr>
          <p:cNvSpPr/>
          <p:nvPr/>
        </p:nvSpPr>
        <p:spPr>
          <a:xfrm>
            <a:off x="3790739" y="3613528"/>
            <a:ext cx="1524000" cy="469608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9B09EE-43F6-A30B-AFB0-9EA5CF1DB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45742"/>
              </p:ext>
            </p:extLst>
          </p:nvPr>
        </p:nvGraphicFramePr>
        <p:xfrm>
          <a:off x="8213924" y="4391562"/>
          <a:ext cx="3716481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</a:tbl>
          </a:graphicData>
        </a:graphic>
      </p:graphicFrame>
      <p:sp>
        <p:nvSpPr>
          <p:cNvPr id="9" name="Cylinder 8">
            <a:extLst>
              <a:ext uri="{FF2B5EF4-FFF2-40B4-BE49-F238E27FC236}">
                <a16:creationId xmlns:a16="http://schemas.microsoft.com/office/drawing/2014/main" id="{E7870630-676B-AAB4-4AC7-D94620598A9E}"/>
              </a:ext>
            </a:extLst>
          </p:cNvPr>
          <p:cNvSpPr/>
          <p:nvPr/>
        </p:nvSpPr>
        <p:spPr>
          <a:xfrm>
            <a:off x="2366937" y="1694148"/>
            <a:ext cx="1213751" cy="1242509"/>
          </a:xfrm>
          <a:prstGeom prst="ca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Datasets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18F1E8-FAD6-41B6-5317-141342B23189}"/>
              </a:ext>
            </a:extLst>
          </p:cNvPr>
          <p:cNvSpPr/>
          <p:nvPr/>
        </p:nvSpPr>
        <p:spPr>
          <a:xfrm>
            <a:off x="4867166" y="2040730"/>
            <a:ext cx="2358482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Transformers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CEF5CAC2-40AF-2EE5-16A9-D59DBC90731E}"/>
              </a:ext>
            </a:extLst>
          </p:cNvPr>
          <p:cNvCxnSpPr>
            <a:cxnSpLocks/>
            <a:stCxn id="9" idx="3"/>
            <a:endCxn id="6" idx="0"/>
          </p:cNvCxnSpPr>
          <p:nvPr/>
        </p:nvCxnSpPr>
        <p:spPr>
          <a:xfrm rot="16200000" flipH="1">
            <a:off x="3424841" y="2485629"/>
            <a:ext cx="676871" cy="1578926"/>
          </a:xfrm>
          <a:prstGeom prst="bentConnector3">
            <a:avLst>
              <a:gd name="adj1" fmla="val 50000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3622462-E95B-0B02-2363-AF3955FED1FE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rot="5400000">
            <a:off x="4961138" y="2528258"/>
            <a:ext cx="676871" cy="1493668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4051CA-8462-E86A-0424-F65EB1550BAA}"/>
              </a:ext>
            </a:extLst>
          </p:cNvPr>
          <p:cNvCxnSpPr>
            <a:cxnSpLocks/>
            <a:stCxn id="6" idx="2"/>
            <a:endCxn id="37" idx="0"/>
          </p:cNvCxnSpPr>
          <p:nvPr/>
        </p:nvCxnSpPr>
        <p:spPr>
          <a:xfrm>
            <a:off x="4552739" y="4083136"/>
            <a:ext cx="0" cy="308426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1C8290D-5EB5-1932-E3A3-914B7A70E047}"/>
              </a:ext>
            </a:extLst>
          </p:cNvPr>
          <p:cNvCxnSpPr>
            <a:cxnSpLocks/>
          </p:cNvCxnSpPr>
          <p:nvPr/>
        </p:nvCxnSpPr>
        <p:spPr>
          <a:xfrm flipV="1">
            <a:off x="6324244" y="5773606"/>
            <a:ext cx="1802806" cy="1"/>
          </a:xfrm>
          <a:prstGeom prst="bentConnector3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lowchart: Decision 36">
            <a:extLst>
              <a:ext uri="{FF2B5EF4-FFF2-40B4-BE49-F238E27FC236}">
                <a16:creationId xmlns:a16="http://schemas.microsoft.com/office/drawing/2014/main" id="{5938AD52-AB32-875C-98AA-98CB816BE392}"/>
              </a:ext>
            </a:extLst>
          </p:cNvPr>
          <p:cNvSpPr/>
          <p:nvPr/>
        </p:nvSpPr>
        <p:spPr>
          <a:xfrm>
            <a:off x="3266555" y="4391562"/>
            <a:ext cx="2572368" cy="640168"/>
          </a:xfrm>
          <a:prstGeom prst="flowChartDecision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F208598-B6F7-7269-F85D-E33E632C1A0B}"/>
              </a:ext>
            </a:extLst>
          </p:cNvPr>
          <p:cNvSpPr/>
          <p:nvPr/>
        </p:nvSpPr>
        <p:spPr>
          <a:xfrm>
            <a:off x="2781235" y="5325643"/>
            <a:ext cx="3543009" cy="895927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ECFC00"/>
                </a:solidFill>
              </a:rPr>
              <a:t>Fine-tuned Transformer models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FB31B86-A410-F326-2DE6-FC6DF1A0FEFD}"/>
              </a:ext>
            </a:extLst>
          </p:cNvPr>
          <p:cNvSpPr txBox="1"/>
          <p:nvPr/>
        </p:nvSpPr>
        <p:spPr>
          <a:xfrm>
            <a:off x="1002782" y="2304684"/>
            <a:ext cx="1600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and process datasets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82F7E8-6F66-5A1C-945C-23AAF56E35C4}"/>
              </a:ext>
            </a:extLst>
          </p:cNvPr>
          <p:cNvSpPr txBox="1"/>
          <p:nvPr/>
        </p:nvSpPr>
        <p:spPr>
          <a:xfrm>
            <a:off x="7225647" y="2304684"/>
            <a:ext cx="2820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Load pretrained model from Transformer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Tokenize input texts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CDA376B-BC20-EBF4-A1DB-54D44590B14B}"/>
              </a:ext>
            </a:extLst>
          </p:cNvPr>
          <p:cNvSpPr txBox="1"/>
          <p:nvPr/>
        </p:nvSpPr>
        <p:spPr>
          <a:xfrm>
            <a:off x="5302764" y="3555944"/>
            <a:ext cx="1841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Transformers</a:t>
            </a:r>
            <a:r>
              <a:rPr lang="en-US" sz="1600" dirty="0"/>
              <a:t>:  train &amp; infer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EC3392-85CD-7A63-5F90-4F47F87F019F}"/>
              </a:ext>
            </a:extLst>
          </p:cNvPr>
          <p:cNvSpPr txBox="1"/>
          <p:nvPr/>
        </p:nvSpPr>
        <p:spPr>
          <a:xfrm>
            <a:off x="5726241" y="4333043"/>
            <a:ext cx="1679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Evaluate</a:t>
            </a:r>
            <a:r>
              <a:rPr lang="en-US" sz="1600" dirty="0"/>
              <a:t>: load metrics &amp; evaluate model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97B2999-BB9E-5353-00CB-9A7DFFBADC56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4552739" y="5031730"/>
            <a:ext cx="1" cy="293913"/>
          </a:xfrm>
          <a:prstGeom prst="straightConnector1">
            <a:avLst/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EDB38904-632A-B943-0D19-661876F58693}"/>
              </a:ext>
            </a:extLst>
          </p:cNvPr>
          <p:cNvCxnSpPr>
            <a:cxnSpLocks/>
            <a:stCxn id="37" idx="1"/>
            <a:endCxn id="6" idx="1"/>
          </p:cNvCxnSpPr>
          <p:nvPr/>
        </p:nvCxnSpPr>
        <p:spPr>
          <a:xfrm rot="10800000" flipH="1">
            <a:off x="3266555" y="3848332"/>
            <a:ext cx="524184" cy="863314"/>
          </a:xfrm>
          <a:prstGeom prst="bentConnector3">
            <a:avLst>
              <a:gd name="adj1" fmla="val -43611"/>
            </a:avLst>
          </a:prstGeom>
          <a:ln w="9525"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C0CB5BB-99EC-4E42-D51E-60CF99362643}"/>
              </a:ext>
            </a:extLst>
          </p:cNvPr>
          <p:cNvSpPr txBox="1"/>
          <p:nvPr/>
        </p:nvSpPr>
        <p:spPr>
          <a:xfrm>
            <a:off x="4529832" y="500160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Ok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9DDFAC-B1AB-5979-B2E5-66224B7FEC11}"/>
              </a:ext>
            </a:extLst>
          </p:cNvPr>
          <p:cNvSpPr txBox="1"/>
          <p:nvPr/>
        </p:nvSpPr>
        <p:spPr>
          <a:xfrm>
            <a:off x="2972716" y="4350772"/>
            <a:ext cx="500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</a:t>
            </a:r>
          </a:p>
        </p:txBody>
      </p:sp>
      <p:pic>
        <p:nvPicPr>
          <p:cNvPr id="8" name="Picture 7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16C7F70-C42B-552B-94ED-EBCAA1735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434923" y="582355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74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D739-A98A-5E41-2FAB-149C6FBDD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Fine-tuning a Pre-Trained LM with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C2C7E-4208-D65D-BF4E-2E652F717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5" y="1782652"/>
            <a:ext cx="11187870" cy="49703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DF755-5940-8D08-2BA1-B92A349A4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034" y="5676884"/>
            <a:ext cx="2390775" cy="4762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5BC098-5868-156E-F37F-F90A85A89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CF3A9A08-840B-4F79-C2C6-AC921E5EE3D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434923" y="582355"/>
            <a:ext cx="863343" cy="7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843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FE75-C4E3-A2B9-E148-5664E4D6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Fine-Tuning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54A8-D62C-7919-4339-1BD5A0E5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use-case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Task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Spam classification for Email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Dataset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"</a:t>
            </a:r>
            <a:r>
              <a:rPr lang="en-US" b="1" dirty="0" err="1"/>
              <a:t>tanquangduong</a:t>
            </a:r>
            <a:r>
              <a:rPr lang="en-US" b="1" dirty="0"/>
              <a:t>/spam-detection-dataset-splits</a:t>
            </a:r>
            <a:r>
              <a:rPr lang="en-US" dirty="0"/>
              <a:t>"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Pre-trained language model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"</a:t>
            </a:r>
            <a:r>
              <a:rPr lang="en-US" b="1" dirty="0" err="1"/>
              <a:t>distilbert</a:t>
            </a:r>
            <a:r>
              <a:rPr lang="en-US" b="1" dirty="0"/>
              <a:t>-base-uncased</a:t>
            </a:r>
            <a:r>
              <a:rPr lang="en-US" dirty="0"/>
              <a:t>"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Push to hub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164185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77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FFB13-E0E5-F522-7F57-BCFF3EE0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F7C95-2715-7403-1BF7-1451A07C5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97" y="1739694"/>
            <a:ext cx="11571006" cy="5118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43FF99-530D-B633-ABBD-FCCA1C52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65"/>
            <a:ext cx="12192000" cy="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78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Learned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620E39BD-D40B-8C57-FF77-25D2DC832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123407" y="3739554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598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5277-0508-B770-D5BD-0219953B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7685A-D99C-C3F9-551E-97CF709D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A guide to Hugging Face's ecosystem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Hubs: models, datasets, spaces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Libraries: transformers, datasets, evaluate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How to get the most from Hugging Face's Docs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Fine-tuning a pre-trained language model for specific NLP tasks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Leverage Hugging Face ecosystem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End-to-end fine-tuning example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Sharing your model with the community</a:t>
            </a:r>
          </a:p>
        </p:txBody>
      </p:sp>
    </p:spTree>
    <p:extLst>
      <p:ext uri="{BB962C8B-B14F-4D97-AF65-F5344CB8AC3E}">
        <p14:creationId xmlns:p14="http://schemas.microsoft.com/office/powerpoint/2010/main" val="30828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859A-C956-9AC5-B671-1DCED703D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Hugging 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7B56-8321-FE83-3793-26586DBE5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NLP landscape since the arrival of Transformer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Why Hugging 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Hugging Face's ecosystem</a:t>
            </a:r>
          </a:p>
        </p:txBody>
      </p:sp>
    </p:spTree>
    <p:extLst>
      <p:ext uri="{BB962C8B-B14F-4D97-AF65-F5344CB8AC3E}">
        <p14:creationId xmlns:p14="http://schemas.microsoft.com/office/powerpoint/2010/main" val="1766646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B468-6C17-B3FE-A5EC-856C322E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since Transformer's Arrival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6834F9-C24F-3DCF-CD5D-5FEE7FFEDA8C}"/>
              </a:ext>
            </a:extLst>
          </p:cNvPr>
          <p:cNvGrpSpPr/>
          <p:nvPr/>
        </p:nvGrpSpPr>
        <p:grpSpPr>
          <a:xfrm>
            <a:off x="121403" y="3340168"/>
            <a:ext cx="2666288" cy="1016950"/>
            <a:chOff x="613696" y="1900236"/>
            <a:chExt cx="2666288" cy="10169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9687B9-8075-1B38-5841-207B580C23BC}"/>
                </a:ext>
              </a:extLst>
            </p:cNvPr>
            <p:cNvSpPr/>
            <p:nvPr/>
          </p:nvSpPr>
          <p:spPr>
            <a:xfrm>
              <a:off x="613696" y="1900236"/>
              <a:ext cx="2666288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0E76E6-5F5C-EE13-CF34-64D843F24A73}"/>
                </a:ext>
              </a:extLst>
            </p:cNvPr>
            <p:cNvSpPr txBox="1"/>
            <p:nvPr/>
          </p:nvSpPr>
          <p:spPr>
            <a:xfrm>
              <a:off x="1223469" y="2039379"/>
              <a:ext cx="1446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Transformer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8424A21-82FA-E248-AC83-5BCD391B91AF}"/>
                </a:ext>
              </a:extLst>
            </p:cNvPr>
            <p:cNvSpPr/>
            <p:nvPr/>
          </p:nvSpPr>
          <p:spPr>
            <a:xfrm>
              <a:off x="703427" y="2408711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C3FE8FF-F922-4114-3F33-E0B517531DE2}"/>
                </a:ext>
              </a:extLst>
            </p:cNvPr>
            <p:cNvSpPr/>
            <p:nvPr/>
          </p:nvSpPr>
          <p:spPr>
            <a:xfrm>
              <a:off x="1976751" y="2401545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7C2C604-0154-A75D-D6CF-9A14A91721E4}"/>
              </a:ext>
            </a:extLst>
          </p:cNvPr>
          <p:cNvSpPr txBox="1"/>
          <p:nvPr/>
        </p:nvSpPr>
        <p:spPr>
          <a:xfrm>
            <a:off x="3707543" y="5949834"/>
            <a:ext cx="327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Transformer-based models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E0913B-AC72-161E-A24A-B13D58A07025}"/>
              </a:ext>
            </a:extLst>
          </p:cNvPr>
          <p:cNvSpPr txBox="1"/>
          <p:nvPr/>
        </p:nvSpPr>
        <p:spPr>
          <a:xfrm>
            <a:off x="5344507" y="1948438"/>
            <a:ext cx="2118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BERT, </a:t>
            </a:r>
            <a:r>
              <a:rPr lang="en-US" dirty="0" err="1">
                <a:solidFill>
                  <a:srgbClr val="002060"/>
                </a:solidFill>
              </a:rPr>
              <a:t>DistilBERT</a:t>
            </a:r>
            <a:r>
              <a:rPr lang="en-US" dirty="0">
                <a:solidFill>
                  <a:srgbClr val="002060"/>
                </a:solidFill>
              </a:rPr>
              <a:t>, </a:t>
            </a:r>
            <a:r>
              <a:rPr lang="en-US" dirty="0" err="1">
                <a:solidFill>
                  <a:srgbClr val="002060"/>
                </a:solidFill>
              </a:rPr>
              <a:t>RoBERTa</a:t>
            </a:r>
            <a:r>
              <a:rPr lang="en-US" dirty="0">
                <a:solidFill>
                  <a:srgbClr val="002060"/>
                </a:solidFill>
              </a:rPr>
              <a:t>, ELECTRA,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9E93EE-AEC4-D51E-89F7-03899803E4B4}"/>
              </a:ext>
            </a:extLst>
          </p:cNvPr>
          <p:cNvSpPr txBox="1"/>
          <p:nvPr/>
        </p:nvSpPr>
        <p:spPr>
          <a:xfrm>
            <a:off x="5364625" y="4825519"/>
            <a:ext cx="151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T5, BART, 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7AD787-2A23-80A1-D1B7-4F0B2E1F1A7F}"/>
              </a:ext>
            </a:extLst>
          </p:cNvPr>
          <p:cNvSpPr txBox="1"/>
          <p:nvPr/>
        </p:nvSpPr>
        <p:spPr>
          <a:xfrm>
            <a:off x="5369434" y="3382976"/>
            <a:ext cx="1767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GPTs, Llama 2, Mistral, …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6B55BB0-7380-00FB-E441-0B9C153AD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38369"/>
              </p:ext>
            </p:extLst>
          </p:nvPr>
        </p:nvGraphicFramePr>
        <p:xfrm>
          <a:off x="8354116" y="2368577"/>
          <a:ext cx="3716481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6481">
                  <a:extLst>
                    <a:ext uri="{9D8B030D-6E8A-4147-A177-3AD203B41FA5}">
                      <a16:colId xmlns:a16="http://schemas.microsoft.com/office/drawing/2014/main" val="130957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NLP tasks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9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classification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65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Text generation,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93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Question Answering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86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Named Entity Recognition (NLP)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2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Summarization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867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538755"/>
                  </a:ext>
                </a:extLst>
              </a:tr>
            </a:tbl>
          </a:graphicData>
        </a:graphic>
      </p:graphicFrame>
      <p:grpSp>
        <p:nvGrpSpPr>
          <p:cNvPr id="33" name="Group 32">
            <a:extLst>
              <a:ext uri="{FF2B5EF4-FFF2-40B4-BE49-F238E27FC236}">
                <a16:creationId xmlns:a16="http://schemas.microsoft.com/office/drawing/2014/main" id="{C33DA28D-05BE-3A46-CCC1-BE3B3D2695B4}"/>
              </a:ext>
            </a:extLst>
          </p:cNvPr>
          <p:cNvGrpSpPr/>
          <p:nvPr/>
        </p:nvGrpSpPr>
        <p:grpSpPr>
          <a:xfrm>
            <a:off x="3524608" y="2029867"/>
            <a:ext cx="1840017" cy="841901"/>
            <a:chOff x="1469877" y="3098914"/>
            <a:chExt cx="1840017" cy="8419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8A7285-8CED-0269-8A97-89F760812322}"/>
                </a:ext>
              </a:extLst>
            </p:cNvPr>
            <p:cNvSpPr/>
            <p:nvPr/>
          </p:nvSpPr>
          <p:spPr>
            <a:xfrm>
              <a:off x="1469877" y="3098914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8F6BD0E-3290-8CFA-C1BC-EB8E07A49EF6}"/>
                </a:ext>
              </a:extLst>
            </p:cNvPr>
            <p:cNvSpPr/>
            <p:nvPr/>
          </p:nvSpPr>
          <p:spPr>
            <a:xfrm>
              <a:off x="1763105" y="3295240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35DA7A-FBD5-880C-BDC0-D8F3089D644C}"/>
              </a:ext>
            </a:extLst>
          </p:cNvPr>
          <p:cNvGrpSpPr/>
          <p:nvPr/>
        </p:nvGrpSpPr>
        <p:grpSpPr>
          <a:xfrm>
            <a:off x="3524608" y="3427693"/>
            <a:ext cx="1840017" cy="841901"/>
            <a:chOff x="1469877" y="4136823"/>
            <a:chExt cx="1840017" cy="8419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D56C99-76BB-B0C2-A917-DF0FA377E09D}"/>
                </a:ext>
              </a:extLst>
            </p:cNvPr>
            <p:cNvSpPr/>
            <p:nvPr/>
          </p:nvSpPr>
          <p:spPr>
            <a:xfrm>
              <a:off x="1469877" y="4136823"/>
              <a:ext cx="1840017" cy="841901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71EEDD5-D268-4E5D-81AE-80442611F530}"/>
                </a:ext>
              </a:extLst>
            </p:cNvPr>
            <p:cNvSpPr/>
            <p:nvPr/>
          </p:nvSpPr>
          <p:spPr>
            <a:xfrm>
              <a:off x="1763104" y="432534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3E21B7D-5563-F703-1CAB-90383E4652C9}"/>
              </a:ext>
            </a:extLst>
          </p:cNvPr>
          <p:cNvGrpSpPr/>
          <p:nvPr/>
        </p:nvGrpSpPr>
        <p:grpSpPr>
          <a:xfrm>
            <a:off x="3524608" y="4831159"/>
            <a:ext cx="1840017" cy="1016950"/>
            <a:chOff x="1469877" y="5167244"/>
            <a:chExt cx="1840017" cy="101695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631195-5E31-CBAE-D496-B491FD364FD8}"/>
                </a:ext>
              </a:extLst>
            </p:cNvPr>
            <p:cNvSpPr/>
            <p:nvPr/>
          </p:nvSpPr>
          <p:spPr>
            <a:xfrm>
              <a:off x="1469877" y="5167244"/>
              <a:ext cx="1840017" cy="101695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8A9A93D5-5568-298D-E2A1-D79C6CA16B94}"/>
                </a:ext>
              </a:extLst>
            </p:cNvPr>
            <p:cNvSpPr/>
            <p:nvPr/>
          </p:nvSpPr>
          <p:spPr>
            <a:xfrm>
              <a:off x="1513674" y="5211013"/>
              <a:ext cx="1213503" cy="42728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Encoder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430ED43-D26D-B36C-2E51-BBCD3AAB9232}"/>
                </a:ext>
              </a:extLst>
            </p:cNvPr>
            <p:cNvSpPr/>
            <p:nvPr/>
          </p:nvSpPr>
          <p:spPr>
            <a:xfrm>
              <a:off x="2027045" y="5697603"/>
              <a:ext cx="1213503" cy="42728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2060"/>
                  </a:solidFill>
                </a:rPr>
                <a:t>Decoder</a:t>
              </a:r>
            </a:p>
          </p:txBody>
        </p:sp>
      </p:grp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25B5756E-89D9-6560-D897-B4CFC76C1F5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2787691" y="2450818"/>
            <a:ext cx="736917" cy="13978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8011E97-B37A-C2F0-1325-58C27530A0A1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2787691" y="3848643"/>
            <a:ext cx="736917" cy="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FB7761DE-D67F-093C-1B2F-9F796F2AF4E7}"/>
              </a:ext>
            </a:extLst>
          </p:cNvPr>
          <p:cNvCxnSpPr>
            <a:stCxn id="5" idx="3"/>
            <a:endCxn id="22" idx="1"/>
          </p:cNvCxnSpPr>
          <p:nvPr/>
        </p:nvCxnSpPr>
        <p:spPr>
          <a:xfrm>
            <a:off x="2787691" y="3848643"/>
            <a:ext cx="736917" cy="14909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6D71684-3823-50EE-C2F0-65CC949C6DF1}"/>
              </a:ext>
            </a:extLst>
          </p:cNvPr>
          <p:cNvCxnSpPr>
            <a:cxnSpLocks/>
          </p:cNvCxnSpPr>
          <p:nvPr/>
        </p:nvCxnSpPr>
        <p:spPr>
          <a:xfrm>
            <a:off x="6875951" y="2450817"/>
            <a:ext cx="1105821" cy="7892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340C290-ABD4-4788-6893-6E48C16864A4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137280" y="3706142"/>
            <a:ext cx="8444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3030173-3C55-89DE-097F-83AD81C16CC9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6875951" y="4172261"/>
            <a:ext cx="1105821" cy="837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11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Hugging Face      ?</a:t>
            </a:r>
          </a:p>
        </p:txBody>
      </p:sp>
      <p:pic>
        <p:nvPicPr>
          <p:cNvPr id="49" name="Picture 4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4D575B19-6656-E1C5-248C-2C7B25D99D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778458" y="637405"/>
            <a:ext cx="830807" cy="728917"/>
          </a:xfrm>
          <a:prstGeom prst="rect">
            <a:avLst/>
          </a:prstGeom>
        </p:spPr>
      </p:pic>
      <p:sp>
        <p:nvSpPr>
          <p:cNvPr id="50" name="Ellipse 7">
            <a:extLst>
              <a:ext uri="{FF2B5EF4-FFF2-40B4-BE49-F238E27FC236}">
                <a16:creationId xmlns:a16="http://schemas.microsoft.com/office/drawing/2014/main" id="{C3FD03E7-B646-7041-506E-A93263EAFBCA}"/>
              </a:ext>
            </a:extLst>
          </p:cNvPr>
          <p:cNvSpPr/>
          <p:nvPr/>
        </p:nvSpPr>
        <p:spPr>
          <a:xfrm>
            <a:off x="5902102" y="4263214"/>
            <a:ext cx="387795" cy="38779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ECFC00"/>
              </a:solidFill>
            </a:endParaRPr>
          </a:p>
        </p:txBody>
      </p:sp>
      <p:grpSp>
        <p:nvGrpSpPr>
          <p:cNvPr id="51" name="Groupe 8">
            <a:extLst>
              <a:ext uri="{FF2B5EF4-FFF2-40B4-BE49-F238E27FC236}">
                <a16:creationId xmlns:a16="http://schemas.microsoft.com/office/drawing/2014/main" id="{9C20B7FF-C28B-25A1-DB5D-83C2888CB794}"/>
              </a:ext>
            </a:extLst>
          </p:cNvPr>
          <p:cNvGrpSpPr>
            <a:grpSpLocks noChangeAspect="1"/>
          </p:cNvGrpSpPr>
          <p:nvPr/>
        </p:nvGrpSpPr>
        <p:grpSpPr>
          <a:xfrm>
            <a:off x="6030580" y="4343397"/>
            <a:ext cx="163282" cy="227428"/>
            <a:chOff x="4235116" y="3004457"/>
            <a:chExt cx="385010" cy="536264"/>
          </a:xfrm>
          <a:solidFill>
            <a:srgbClr val="002060"/>
          </a:solidFill>
        </p:grpSpPr>
        <p:cxnSp>
          <p:nvCxnSpPr>
            <p:cNvPr id="52" name="Connecteur droit 9">
              <a:extLst>
                <a:ext uri="{FF2B5EF4-FFF2-40B4-BE49-F238E27FC236}">
                  <a16:creationId xmlns:a16="http://schemas.microsoft.com/office/drawing/2014/main" id="{223BD45E-FF88-38E4-AEF3-FCA1CC0B8D6B}"/>
                </a:ext>
              </a:extLst>
            </p:cNvPr>
            <p:cNvCxnSpPr/>
            <p:nvPr/>
          </p:nvCxnSpPr>
          <p:spPr>
            <a:xfrm>
              <a:off x="4235116" y="3004457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10">
              <a:extLst>
                <a:ext uri="{FF2B5EF4-FFF2-40B4-BE49-F238E27FC236}">
                  <a16:creationId xmlns:a16="http://schemas.microsoft.com/office/drawing/2014/main" id="{ACF37D68-5E52-A1EE-E75A-33D218678211}"/>
                </a:ext>
              </a:extLst>
            </p:cNvPr>
            <p:cNvCxnSpPr/>
            <p:nvPr/>
          </p:nvCxnSpPr>
          <p:spPr>
            <a:xfrm flipV="1">
              <a:off x="4235116" y="3272589"/>
              <a:ext cx="385010" cy="268132"/>
            </a:xfrm>
            <a:prstGeom prst="line">
              <a:avLst/>
            </a:prstGeom>
            <a:grpFill/>
            <a:ln w="28575">
              <a:solidFill>
                <a:srgbClr val="ECF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ZoneTexte 11">
            <a:extLst>
              <a:ext uri="{FF2B5EF4-FFF2-40B4-BE49-F238E27FC236}">
                <a16:creationId xmlns:a16="http://schemas.microsoft.com/office/drawing/2014/main" id="{F9D273C0-2684-C75F-5E42-4E8F3BC891AB}"/>
              </a:ext>
            </a:extLst>
          </p:cNvPr>
          <p:cNvSpPr txBox="1"/>
          <p:nvPr/>
        </p:nvSpPr>
        <p:spPr>
          <a:xfrm>
            <a:off x="1675359" y="4272445"/>
            <a:ext cx="30452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before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5" name="TextBox 7 - 1">
            <a:extLst>
              <a:ext uri="{FF2B5EF4-FFF2-40B4-BE49-F238E27FC236}">
                <a16:creationId xmlns:a16="http://schemas.microsoft.com/office/drawing/2014/main" id="{5BD2996B-9E5E-5BF7-6C55-E8CADB3D6C1E}"/>
              </a:ext>
            </a:extLst>
          </p:cNvPr>
          <p:cNvSpPr txBox="1"/>
          <p:nvPr/>
        </p:nvSpPr>
        <p:spPr>
          <a:xfrm>
            <a:off x="945924" y="4812407"/>
            <a:ext cx="45041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Non standardized code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Requiring days of engineering to adapt to a new use cases</a:t>
            </a:r>
          </a:p>
        </p:txBody>
      </p:sp>
      <p:sp>
        <p:nvSpPr>
          <p:cNvPr id="56" name="ZoneTexte 12">
            <a:extLst>
              <a:ext uri="{FF2B5EF4-FFF2-40B4-BE49-F238E27FC236}">
                <a16:creationId xmlns:a16="http://schemas.microsoft.com/office/drawing/2014/main" id="{668B3443-548A-8F3D-7C9F-2585EB8A284A}"/>
              </a:ext>
            </a:extLst>
          </p:cNvPr>
          <p:cNvSpPr txBox="1"/>
          <p:nvPr/>
        </p:nvSpPr>
        <p:spPr>
          <a:xfrm>
            <a:off x="7594349" y="4272445"/>
            <a:ext cx="2799357" cy="36933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NLP </a:t>
            </a:r>
            <a:r>
              <a:rPr lang="en-US" b="1" dirty="0">
                <a:solidFill>
                  <a:srgbClr val="ECFC00"/>
                </a:solidFill>
              </a:rPr>
              <a:t>with</a:t>
            </a:r>
            <a:r>
              <a:rPr lang="en-US" b="1" dirty="0">
                <a:solidFill>
                  <a:schemeClr val="bg1"/>
                </a:solidFill>
              </a:rPr>
              <a:t> Hugging Face</a:t>
            </a:r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9C6F6926-524F-6650-B03D-9BC161B3BE65}"/>
              </a:ext>
            </a:extLst>
          </p:cNvPr>
          <p:cNvSpPr txBox="1"/>
          <p:nvPr/>
        </p:nvSpPr>
        <p:spPr>
          <a:xfrm>
            <a:off x="6741972" y="4689298"/>
            <a:ext cx="4504104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Standardized interface to a wide range of transformer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Code and tools to easily adapt the models to new use cases</a:t>
            </a:r>
          </a:p>
        </p:txBody>
      </p:sp>
      <p:pic>
        <p:nvPicPr>
          <p:cNvPr id="58" name="Picture 57" descr="A person sitting in a nice room with many computer screens&#10;&#10;Description automatically generated">
            <a:extLst>
              <a:ext uri="{FF2B5EF4-FFF2-40B4-BE49-F238E27FC236}">
                <a16:creationId xmlns:a16="http://schemas.microsoft.com/office/drawing/2014/main" id="{F5C6851F-9954-9E5E-6570-00F8F798C7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93" y="1899975"/>
            <a:ext cx="2329788" cy="2329788"/>
          </a:xfrm>
          <a:prstGeom prst="rect">
            <a:avLst/>
          </a:prstGeom>
        </p:spPr>
      </p:pic>
      <p:pic>
        <p:nvPicPr>
          <p:cNvPr id="59" name="Picture 58" descr="A person sitting at a desk with computers&#10;&#10;Description automatically generated">
            <a:extLst>
              <a:ext uri="{FF2B5EF4-FFF2-40B4-BE49-F238E27FC236}">
                <a16:creationId xmlns:a16="http://schemas.microsoft.com/office/drawing/2014/main" id="{D43BA715-2741-4C3C-05C6-08178763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33" y="2020975"/>
            <a:ext cx="2208788" cy="220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45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Ecosystem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94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72F2-BA54-8BB8-89F3-9E0399E4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Face's Ecosystem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867493-673F-760A-26D6-6E1BAD04289D}"/>
              </a:ext>
            </a:extLst>
          </p:cNvPr>
          <p:cNvSpPr/>
          <p:nvPr/>
        </p:nvSpPr>
        <p:spPr>
          <a:xfrm>
            <a:off x="615298" y="3144418"/>
            <a:ext cx="5588949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55786-A5AA-CAF4-96F5-A9C7C1BED8DA}"/>
              </a:ext>
            </a:extLst>
          </p:cNvPr>
          <p:cNvSpPr txBox="1"/>
          <p:nvPr/>
        </p:nvSpPr>
        <p:spPr>
          <a:xfrm>
            <a:off x="1034040" y="3212659"/>
            <a:ext cx="4802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Libraries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6C2D28-0924-53CA-34F9-9346E2FF740D}"/>
              </a:ext>
            </a:extLst>
          </p:cNvPr>
          <p:cNvSpPr/>
          <p:nvPr/>
        </p:nvSpPr>
        <p:spPr>
          <a:xfrm>
            <a:off x="851936" y="4793181"/>
            <a:ext cx="1472109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Tokenizers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8A3EE9E-46E5-CBC0-5196-6F9809ACA44C}"/>
              </a:ext>
            </a:extLst>
          </p:cNvPr>
          <p:cNvSpPr/>
          <p:nvPr/>
        </p:nvSpPr>
        <p:spPr>
          <a:xfrm>
            <a:off x="2766142" y="4793180"/>
            <a:ext cx="1575486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Accelerate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D71309-4537-4A14-F0AE-8118D8051059}"/>
              </a:ext>
            </a:extLst>
          </p:cNvPr>
          <p:cNvSpPr/>
          <p:nvPr/>
        </p:nvSpPr>
        <p:spPr>
          <a:xfrm>
            <a:off x="851936" y="3919601"/>
            <a:ext cx="1714251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Transformers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FDED363-B864-F16E-70DB-E6436D2BC413}"/>
              </a:ext>
            </a:extLst>
          </p:cNvPr>
          <p:cNvSpPr/>
          <p:nvPr/>
        </p:nvSpPr>
        <p:spPr>
          <a:xfrm>
            <a:off x="2766142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BD2D543-1AE3-2B5D-D748-157DE3E82FC0}"/>
              </a:ext>
            </a:extLst>
          </p:cNvPr>
          <p:cNvSpPr/>
          <p:nvPr/>
        </p:nvSpPr>
        <p:spPr>
          <a:xfrm rot="16200000">
            <a:off x="6604568" y="4342364"/>
            <a:ext cx="168165" cy="262759"/>
          </a:xfrm>
          <a:prstGeom prst="up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B53F1C1-0426-465F-0556-27493089A102}"/>
              </a:ext>
            </a:extLst>
          </p:cNvPr>
          <p:cNvSpPr/>
          <p:nvPr/>
        </p:nvSpPr>
        <p:spPr>
          <a:xfrm>
            <a:off x="7173055" y="3143875"/>
            <a:ext cx="4408248" cy="255401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060D50-AAFC-B66A-98F1-57200CDD80A3}"/>
              </a:ext>
            </a:extLst>
          </p:cNvPr>
          <p:cNvSpPr txBox="1"/>
          <p:nvPr/>
        </p:nvSpPr>
        <p:spPr>
          <a:xfrm>
            <a:off x="7241424" y="3259813"/>
            <a:ext cx="4201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/>
              </a:rPr>
              <a:t>Hub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2D0394-B809-6016-A6A0-93A25F38587D}"/>
              </a:ext>
            </a:extLst>
          </p:cNvPr>
          <p:cNvSpPr/>
          <p:nvPr/>
        </p:nvSpPr>
        <p:spPr>
          <a:xfrm>
            <a:off x="7634090" y="398568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Models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(&gt;600K)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C005ADA-B74C-C792-89C2-6303D926D991}"/>
              </a:ext>
            </a:extLst>
          </p:cNvPr>
          <p:cNvSpPr/>
          <p:nvPr/>
        </p:nvSpPr>
        <p:spPr>
          <a:xfrm>
            <a:off x="9890664" y="3985680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Datasets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(&gt;150K)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63FC64-24C0-E50F-51C5-A377DC8B8A60}"/>
              </a:ext>
            </a:extLst>
          </p:cNvPr>
          <p:cNvSpPr/>
          <p:nvPr/>
        </p:nvSpPr>
        <p:spPr>
          <a:xfrm>
            <a:off x="8106443" y="4832990"/>
            <a:ext cx="2536282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Spaces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(&gt;50K app demos)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F194F54-AF23-B113-C25D-A34B5096E667}"/>
              </a:ext>
            </a:extLst>
          </p:cNvPr>
          <p:cNvSpPr/>
          <p:nvPr/>
        </p:nvSpPr>
        <p:spPr>
          <a:xfrm>
            <a:off x="4589618" y="3919601"/>
            <a:ext cx="1355834" cy="68317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49D21D-329B-B810-335B-7114A4A9A6B7}"/>
              </a:ext>
            </a:extLst>
          </p:cNvPr>
          <p:cNvSpPr txBox="1"/>
          <p:nvPr/>
        </p:nvSpPr>
        <p:spPr>
          <a:xfrm>
            <a:off x="6413094" y="46085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API</a:t>
            </a:r>
          </a:p>
        </p:txBody>
      </p:sp>
      <p:pic>
        <p:nvPicPr>
          <p:cNvPr id="41" name="Picture 8" descr="pypi · GitHub Topics · GitHub">
            <a:extLst>
              <a:ext uri="{FF2B5EF4-FFF2-40B4-BE49-F238E27FC236}">
                <a16:creationId xmlns:a16="http://schemas.microsoft.com/office/drawing/2014/main" id="{FF14AD62-653E-26E0-3A81-148C4BF241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8" t="23374" r="20524" b="22999"/>
          <a:stretch/>
        </p:blipFill>
        <p:spPr bwMode="auto">
          <a:xfrm>
            <a:off x="1773206" y="3186715"/>
            <a:ext cx="705257" cy="61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66DD603-AB77-07FF-C94B-926C7A1F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4341628" y="3231033"/>
            <a:ext cx="699319" cy="613555"/>
          </a:xfrm>
          <a:prstGeom prst="rect">
            <a:avLst/>
          </a:prstGeom>
        </p:spPr>
      </p:pic>
      <p:pic>
        <p:nvPicPr>
          <p:cNvPr id="43" name="Picture 4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C2596B6-7746-1EE3-B154-C0C2D3CBFE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9869262" y="3212659"/>
            <a:ext cx="699319" cy="61355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19FE95F-BC33-7F5F-83F1-127947F78BE7}"/>
              </a:ext>
            </a:extLst>
          </p:cNvPr>
          <p:cNvSpPr txBox="1"/>
          <p:nvPr/>
        </p:nvSpPr>
        <p:spPr>
          <a:xfrm>
            <a:off x="2488203" y="1775475"/>
            <a:ext cx="7215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T</a:t>
            </a:r>
            <a:r>
              <a:rPr lang="en-US" b="1" i="0" dirty="0">
                <a:solidFill>
                  <a:srgbClr val="002060"/>
                </a:solidFill>
                <a:effectLst/>
              </a:rPr>
              <a:t>he collaboration platform for the machine learning community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CA765A0-CA4D-DE81-9E79-3DE5EE7C43A1}"/>
              </a:ext>
            </a:extLst>
          </p:cNvPr>
          <p:cNvSpPr txBox="1"/>
          <p:nvPr/>
        </p:nvSpPr>
        <p:spPr>
          <a:xfrm>
            <a:off x="3816066" y="2137328"/>
            <a:ext cx="4559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</a:t>
            </a:r>
            <a:endParaRPr lang="en-US" sz="3200" i="1" dirty="0">
              <a:solidFill>
                <a:srgbClr val="002060"/>
              </a:solidFill>
            </a:endParaRPr>
          </a:p>
        </p:txBody>
      </p:sp>
      <p:pic>
        <p:nvPicPr>
          <p:cNvPr id="3" name="Picture 2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BF831757-AAF7-90CB-3AAB-6261848664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t="9768" r="72203" b="7457"/>
          <a:stretch/>
        </p:blipFill>
        <p:spPr>
          <a:xfrm>
            <a:off x="59379" y="662806"/>
            <a:ext cx="830807" cy="7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55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899-ABAF-48BB-7E7F-65B666173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 Hubs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C91EF-4053-AE0D-5B07-E8A024B3F6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0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21810</TotalTime>
  <Words>1033</Words>
  <Application>Microsoft Office PowerPoint</Application>
  <PresentationFormat>Widescreen</PresentationFormat>
  <Paragraphs>196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Avenir Next LT Pro</vt:lpstr>
      <vt:lpstr>Avenir Next LT Pro Light</vt:lpstr>
      <vt:lpstr>Calibri</vt:lpstr>
      <vt:lpstr>Consolas</vt:lpstr>
      <vt:lpstr>Wingdings</vt:lpstr>
      <vt:lpstr>Office Theme</vt:lpstr>
      <vt:lpstr>Part 4 – Generative AI with the Hugging Face Ecosystem</vt:lpstr>
      <vt:lpstr>What we will obtain</vt:lpstr>
      <vt:lpstr>Introduction to Hugging Face</vt:lpstr>
      <vt:lpstr>Introduction to Hugging Face</vt:lpstr>
      <vt:lpstr>NLP since Transformer's Arrival</vt:lpstr>
      <vt:lpstr>Why Hugging Face      ?</vt:lpstr>
      <vt:lpstr>Hugging Face Ecosystem</vt:lpstr>
      <vt:lpstr>Hugging Face's Ecosystem</vt:lpstr>
      <vt:lpstr>Hugging Face Hubs</vt:lpstr>
      <vt:lpstr>Hugging Face Hubs</vt:lpstr>
      <vt:lpstr>Hugging Face Hubs | Models</vt:lpstr>
      <vt:lpstr>Hugging Face Hubs | Datasets</vt:lpstr>
      <vt:lpstr>Hugging Face Hubs | Spaces</vt:lpstr>
      <vt:lpstr>Hugging Face Libraries</vt:lpstr>
      <vt:lpstr>Hugging Face Libraries</vt:lpstr>
      <vt:lpstr>Hugging Face Docs</vt:lpstr>
      <vt:lpstr>Transformers</vt:lpstr>
      <vt:lpstr>Transformers</vt:lpstr>
      <vt:lpstr>Transformers</vt:lpstr>
      <vt:lpstr>Datasets</vt:lpstr>
      <vt:lpstr>Datasets</vt:lpstr>
      <vt:lpstr>Datasets</vt:lpstr>
      <vt:lpstr>Evaluate</vt:lpstr>
      <vt:lpstr>Evaluate</vt:lpstr>
      <vt:lpstr>Evaluate</vt:lpstr>
      <vt:lpstr>Fine-tuning a Pre-Trained Language Model with Hugging Face</vt:lpstr>
      <vt:lpstr>Fine-tuning a Pre-Trained LM with </vt:lpstr>
      <vt:lpstr>Fine-tuning a Pre-Trained LM with </vt:lpstr>
      <vt:lpstr>End-to-End Fine-Tuning Example</vt:lpstr>
      <vt:lpstr>Sharing your model</vt:lpstr>
      <vt:lpstr>What We Have Learned</vt:lpstr>
      <vt:lpstr>In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Papa Quang DUONG</cp:lastModifiedBy>
  <cp:revision>117</cp:revision>
  <dcterms:created xsi:type="dcterms:W3CDTF">2024-02-20T20:54:33Z</dcterms:created>
  <dcterms:modified xsi:type="dcterms:W3CDTF">2024-07-03T09:51:10Z</dcterms:modified>
</cp:coreProperties>
</file>

<file path=docProps/thumbnail.jpeg>
</file>